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60" r:id="rId3"/>
    <p:sldId id="257" r:id="rId4"/>
    <p:sldId id="258" r:id="rId5"/>
    <p:sldId id="261" r:id="rId6"/>
    <p:sldId id="262" r:id="rId7"/>
    <p:sldId id="263" r:id="rId8"/>
    <p:sldId id="264" r:id="rId9"/>
    <p:sldId id="271" r:id="rId10"/>
    <p:sldId id="272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688" autoAdjust="0"/>
    <p:restoredTop sz="83871" autoAdjust="0"/>
  </p:normalViewPr>
  <p:slideViewPr>
    <p:cSldViewPr>
      <p:cViewPr varScale="1">
        <p:scale>
          <a:sx n="57" d="100"/>
          <a:sy n="57" d="100"/>
        </p:scale>
        <p:origin x="-1536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90E1CA-14FA-45E4-84E0-23A1BBBFBF25}" type="datetimeFigureOut">
              <a:rPr lang="ru-RU" smtClean="0"/>
              <a:pPr/>
              <a:t>09.09.2009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44A6D-3C9A-4903-B48D-5FCB6F86B31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90E1CA-14FA-45E4-84E0-23A1BBBFBF25}" type="datetimeFigureOut">
              <a:rPr lang="ru-RU" smtClean="0"/>
              <a:pPr/>
              <a:t>09.09.2009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44A6D-3C9A-4903-B48D-5FCB6F86B31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90E1CA-14FA-45E4-84E0-23A1BBBFBF25}" type="datetimeFigureOut">
              <a:rPr lang="ru-RU" smtClean="0"/>
              <a:pPr/>
              <a:t>09.09.2009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44A6D-3C9A-4903-B48D-5FCB6F86B31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90E1CA-14FA-45E4-84E0-23A1BBBFBF25}" type="datetimeFigureOut">
              <a:rPr lang="ru-RU" smtClean="0"/>
              <a:pPr/>
              <a:t>09.09.2009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44A6D-3C9A-4903-B48D-5FCB6F86B31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90E1CA-14FA-45E4-84E0-23A1BBBFBF25}" type="datetimeFigureOut">
              <a:rPr lang="ru-RU" smtClean="0"/>
              <a:pPr/>
              <a:t>09.09.2009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44A6D-3C9A-4903-B48D-5FCB6F86B31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90E1CA-14FA-45E4-84E0-23A1BBBFBF25}" type="datetimeFigureOut">
              <a:rPr lang="ru-RU" smtClean="0"/>
              <a:pPr/>
              <a:t>09.09.2009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44A6D-3C9A-4903-B48D-5FCB6F86B31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90E1CA-14FA-45E4-84E0-23A1BBBFBF25}" type="datetimeFigureOut">
              <a:rPr lang="ru-RU" smtClean="0"/>
              <a:pPr/>
              <a:t>09.09.2009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44A6D-3C9A-4903-B48D-5FCB6F86B31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90E1CA-14FA-45E4-84E0-23A1BBBFBF25}" type="datetimeFigureOut">
              <a:rPr lang="ru-RU" smtClean="0"/>
              <a:pPr/>
              <a:t>09.09.2009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44A6D-3C9A-4903-B48D-5FCB6F86B31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90E1CA-14FA-45E4-84E0-23A1BBBFBF25}" type="datetimeFigureOut">
              <a:rPr lang="ru-RU" smtClean="0"/>
              <a:pPr/>
              <a:t>09.09.2009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44A6D-3C9A-4903-B48D-5FCB6F86B31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90E1CA-14FA-45E4-84E0-23A1BBBFBF25}" type="datetimeFigureOut">
              <a:rPr lang="ru-RU" smtClean="0"/>
              <a:pPr/>
              <a:t>09.09.2009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44A6D-3C9A-4903-B48D-5FCB6F86B31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90E1CA-14FA-45E4-84E0-23A1BBBFBF25}" type="datetimeFigureOut">
              <a:rPr lang="ru-RU" smtClean="0"/>
              <a:pPr/>
              <a:t>09.09.2009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44A6D-3C9A-4903-B48D-5FCB6F86B31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90E1CA-14FA-45E4-84E0-23A1BBBFBF25}" type="datetimeFigureOut">
              <a:rPr lang="ru-RU" smtClean="0"/>
              <a:pPr/>
              <a:t>09.09.2009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944A6D-3C9A-4903-B48D-5FCB6F86B31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s://yandex.ru/images/search?source=wiz&amp;img_url=http://de-sepaumstieg.com/data_images/56e3f2bab682a.jpg&amp;p=34&amp;text=%D1%88%D0%B0%D0%B1%D0%BB%D0%BE%D0%BD%D1%8B%20%D0%B4%D0%BB%D1%8F%20%D0%BF%D1%80%D0%B5%D0%B7%D0%B5%D0%BD%D1%82%D0%B0%D1%86%D0%B8%D0%B9&amp;noreask=1&amp;pos=1033&amp;rpt=simage&amp;lr=65" TargetMode="External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s://yandex.ru/images/search?source=wiz&amp;img_url=http://de-sepaumstieg.com/data_images/56e3f2bab682a.jpg&amp;p=34&amp;text=%D1%88%D0%B0%D0%B1%D0%BB%D0%BE%D0%BD%D1%8B%20%D0%B4%D0%BB%D1%8F%20%D0%BF%D1%80%D0%B5%D0%B7%D0%B5%D0%BD%D1%82%D0%B0%D1%86%D0%B8%D0%B9&amp;noreask=1&amp;pos=1033&amp;rpt=simage&amp;lr=65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s://yandex.ru/images/search?source=wiz&amp;img_url=http://de-sepaumstieg.com/data_images/56e3f2bab682a.jpg&amp;p=34&amp;text=%D1%88%D0%B0%D0%B1%D0%BB%D0%BE%D0%BD%D1%8B%20%D0%B4%D0%BB%D1%8F%20%D0%BF%D1%80%D0%B5%D0%B7%D0%B5%D0%BD%D1%82%D0%B0%D1%86%D0%B8%D0%B9&amp;noreask=1&amp;pos=1033&amp;rpt=simage&amp;lr=65" TargetMode="Externa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s://yandex.ru/images/search?source=wiz&amp;img_url=http://de-sepaumstieg.com/data_images/56e3f2bab682a.jpg&amp;p=34&amp;text=%D1%88%D0%B0%D0%B1%D0%BB%D0%BE%D0%BD%D1%8B%20%D0%B4%D0%BB%D1%8F%20%D0%BF%D1%80%D0%B5%D0%B7%D0%B5%D0%BD%D1%82%D0%B0%D1%86%D0%B8%D0%B9&amp;noreask=1&amp;pos=1033&amp;rpt=simage&amp;lr=65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s://yandex.ru/images/search?source=wiz&amp;img_url=http://de-sepaumstieg.com/data_images/56e3f2bab682a.jpg&amp;p=34&amp;text=%D1%88%D0%B0%D0%B1%D0%BB%D0%BE%D0%BD%D1%8B%20%D0%B4%D0%BB%D1%8F%20%D0%BF%D1%80%D0%B5%D0%B7%D0%B5%D0%BD%D1%82%D0%B0%D1%86%D0%B8%D0%B9&amp;noreask=1&amp;pos=1033&amp;rpt=simage&amp;lr=65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7.jpeg"/><Relationship Id="rId2" Type="http://schemas.openxmlformats.org/officeDocument/2006/relationships/hyperlink" Target="https://yandex.ru/images/search?source=wiz&amp;img_url=http://de-sepaumstieg.com/data_images/56e3f2bab682a.jpg&amp;p=34&amp;text=%D1%88%D0%B0%D0%B1%D0%BB%D0%BE%D0%BD%D1%8B%20%D0%B4%D0%BB%D1%8F%20%D0%BF%D1%80%D0%B5%D0%B7%D0%B5%D0%BD%D1%82%D0%B0%D1%86%D0%B8%D0%B9&amp;noreask=1&amp;pos=1033&amp;rpt=simage&amp;lr=65" TargetMode="Externa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11.jpeg"/><Relationship Id="rId2" Type="http://schemas.openxmlformats.org/officeDocument/2006/relationships/hyperlink" Target="https://yandex.ru/images/search?source=wiz&amp;img_url=http://de-sepaumstieg.com/data_images/56e3f2bab682a.jpg&amp;p=34&amp;text=%D1%88%D0%B0%D0%B1%D0%BB%D0%BE%D0%BD%D1%8B%20%D0%B4%D0%BB%D1%8F%20%D0%BF%D1%80%D0%B5%D0%B7%D0%B5%D0%BD%D1%82%D0%B0%D1%86%D0%B8%D0%B9&amp;noreask=1&amp;pos=1033&amp;rpt=simage&amp;lr=65" TargetMode="Externa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s://yandex.ru/images/search?source=wiz&amp;img_url=http://de-sepaumstieg.com/data_images/56e3f2bab682a.jpg&amp;p=34&amp;text=%D1%88%D0%B0%D0%B1%D0%BB%D0%BE%D0%BD%D1%8B%20%D0%B4%D0%BB%D1%8F%20%D0%BF%D1%80%D0%B5%D0%B7%D0%B5%D0%BD%D1%82%D0%B0%D1%86%D0%B8%D0%B9&amp;noreask=1&amp;pos=1033&amp;rpt=simage&amp;lr=65" TargetMode="Externa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s://yandex.ru/images/search?source=wiz&amp;img_url=http://de-sepaumstieg.com/data_images/56e3f2bab682a.jpg&amp;p=34&amp;text=%D1%88%D0%B0%D0%B1%D0%BB%D0%BE%D0%BD%D1%8B%20%D0%B4%D0%BB%D1%8F%20%D0%BF%D1%80%D0%B5%D0%B7%D0%B5%D0%BD%D1%82%D0%B0%D1%86%D0%B8%D0%B9&amp;noreask=1&amp;pos=1033&amp;rpt=simage&amp;lr=65" TargetMode="Externa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s://yandex.ru/images/search?source=wiz&amp;img_url=http://de-sepaumstieg.com/data_images/56e3f2bab682a.jpg&amp;p=34&amp;text=%D1%88%D0%B0%D0%B1%D0%BB%D0%BE%D0%BD%D1%8B%20%D0%B4%D0%BB%D1%8F%20%D0%BF%D1%80%D0%B5%D0%B7%D0%B5%D0%BD%D1%82%D0%B0%D1%86%D0%B8%D0%B9&amp;noreask=1&amp;pos=1033&amp;rpt=simage&amp;lr=65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Фоны для презентаций 105 штук. ">
            <a:hlinkClick r:id="rId2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5984" y="274638"/>
            <a:ext cx="6400816" cy="1143000"/>
          </a:xfrm>
        </p:spPr>
        <p:txBody>
          <a:bodyPr>
            <a:noAutofit/>
          </a:bodyPr>
          <a:lstStyle/>
          <a:p>
            <a:pPr algn="l"/>
            <a:r>
              <a:rPr lang="ru-RU" sz="2400" b="1" dirty="0" smtClean="0">
                <a:solidFill>
                  <a:srgbClr val="002060"/>
                </a:solidFill>
                <a:latin typeface="Cambria" pitchFamily="18" charset="0"/>
                <a:cs typeface="Arial" pitchFamily="34" charset="0"/>
              </a:rPr>
              <a:t> МБДОУ  </a:t>
            </a:r>
            <a:r>
              <a:rPr lang="ru-RU" sz="2400" b="1" dirty="0" smtClean="0">
                <a:solidFill>
                  <a:srgbClr val="002060"/>
                </a:solidFill>
                <a:latin typeface="Cambria" pitchFamily="18" charset="0"/>
                <a:cs typeface="Arial" pitchFamily="34" charset="0"/>
              </a:rPr>
              <a:t>«ДЕТСКИЙ </a:t>
            </a:r>
            <a:r>
              <a:rPr lang="ru-RU" sz="2400" b="1" dirty="0" smtClean="0">
                <a:solidFill>
                  <a:srgbClr val="002060"/>
                </a:solidFill>
                <a:latin typeface="Cambria" pitchFamily="18" charset="0"/>
                <a:cs typeface="Arial" pitchFamily="34" charset="0"/>
              </a:rPr>
              <a:t>САД </a:t>
            </a:r>
            <a:r>
              <a:rPr lang="ru-RU" sz="2400" b="1" dirty="0" smtClean="0">
                <a:solidFill>
                  <a:srgbClr val="002060"/>
                </a:solidFill>
                <a:latin typeface="Cambria" pitchFamily="18" charset="0"/>
                <a:cs typeface="Arial" pitchFamily="34" charset="0"/>
              </a:rPr>
              <a:t>№</a:t>
            </a:r>
            <a:r>
              <a:rPr lang="ru-RU" sz="2400" b="1" dirty="0" smtClean="0">
                <a:solidFill>
                  <a:srgbClr val="002060"/>
                </a:solidFill>
                <a:latin typeface="Cambria" pitchFamily="18" charset="0"/>
                <a:cs typeface="Arial" pitchFamily="34" charset="0"/>
              </a:rPr>
              <a:t>28</a:t>
            </a:r>
            <a:r>
              <a:rPr lang="ru-RU" sz="2400" b="1" dirty="0" smtClean="0">
                <a:solidFill>
                  <a:srgbClr val="002060"/>
                </a:solidFill>
                <a:latin typeface="Cambria" pitchFamily="18" charset="0"/>
                <a:cs typeface="Arial" pitchFamily="34" charset="0"/>
              </a:rPr>
              <a:t>» </a:t>
            </a:r>
            <a:r>
              <a:rPr lang="ru-RU" sz="2400" b="1" dirty="0" smtClean="0">
                <a:solidFill>
                  <a:srgbClr val="002060"/>
                </a:solidFill>
                <a:latin typeface="Cambria" pitchFamily="18" charset="0"/>
                <a:cs typeface="Arial" pitchFamily="34" charset="0"/>
              </a:rPr>
              <a:t/>
            </a:r>
            <a:br>
              <a:rPr lang="ru-RU" sz="2400" b="1" dirty="0" smtClean="0">
                <a:solidFill>
                  <a:srgbClr val="002060"/>
                </a:solidFill>
                <a:latin typeface="Cambria" pitchFamily="18" charset="0"/>
                <a:cs typeface="Arial" pitchFamily="34" charset="0"/>
              </a:rPr>
            </a:br>
            <a:r>
              <a:rPr lang="ru-RU" sz="2400" b="1" dirty="0" smtClean="0">
                <a:solidFill>
                  <a:srgbClr val="002060"/>
                </a:solidFill>
                <a:latin typeface="Cambria" pitchFamily="18" charset="0"/>
                <a:cs typeface="Arial" pitchFamily="34" charset="0"/>
              </a:rPr>
              <a:t>Ново-Савиновского района г.Казани</a:t>
            </a:r>
            <a:endParaRPr lang="ru-RU" sz="2400" dirty="0">
              <a:latin typeface="Cambria" pitchFamily="18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786314" y="1500174"/>
            <a:ext cx="414340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000" b="1" dirty="0">
              <a:solidFill>
                <a:srgbClr val="002060"/>
              </a:solidFill>
              <a:latin typeface="Cambria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357422" y="5572140"/>
            <a:ext cx="607223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Cambria" pitchFamily="18" charset="0"/>
              </a:rPr>
              <a:t>Воспитатель  первой </a:t>
            </a:r>
            <a:r>
              <a:rPr lang="ru-RU" b="1" dirty="0" smtClean="0">
                <a:solidFill>
                  <a:srgbClr val="002060"/>
                </a:solidFill>
                <a:latin typeface="Cambria" pitchFamily="18" charset="0"/>
              </a:rPr>
              <a:t>квалификационной категории</a:t>
            </a:r>
            <a:endParaRPr lang="ru-RU" b="1" dirty="0" smtClean="0">
              <a:solidFill>
                <a:srgbClr val="002060"/>
              </a:solidFill>
              <a:latin typeface="Cambria" pitchFamily="18" charset="0"/>
            </a:endParaRPr>
          </a:p>
          <a:p>
            <a:pPr algn="ctr"/>
            <a:r>
              <a:rPr lang="ru-RU" b="1" dirty="0" smtClean="0">
                <a:solidFill>
                  <a:srgbClr val="002060"/>
                </a:solidFill>
                <a:latin typeface="Cambria" pitchFamily="18" charset="0"/>
              </a:rPr>
              <a:t>Федорова Елена Васильевна</a:t>
            </a:r>
            <a:endParaRPr lang="ru-RU" b="1" dirty="0">
              <a:solidFill>
                <a:srgbClr val="002060"/>
              </a:solidFill>
              <a:latin typeface="Cambria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500298" y="2571744"/>
            <a:ext cx="6286544" cy="1508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  <a:latin typeface="Cambria" pitchFamily="18" charset="0"/>
                <a:cs typeface="Arial" pitchFamily="34" charset="0"/>
              </a:rPr>
              <a:t>Открытка ветерану своими </a:t>
            </a:r>
            <a:r>
              <a:rPr lang="ru-RU" sz="2400" b="1" dirty="0" smtClean="0">
                <a:solidFill>
                  <a:srgbClr val="C00000"/>
                </a:solidFill>
                <a:latin typeface="Cambria" pitchFamily="18" charset="0"/>
                <a:cs typeface="Arial" pitchFamily="34" charset="0"/>
              </a:rPr>
              <a:t>руками</a:t>
            </a:r>
          </a:p>
          <a:p>
            <a:r>
              <a:rPr lang="ru-RU" sz="2400" b="1" dirty="0" smtClean="0">
                <a:solidFill>
                  <a:srgbClr val="C00000"/>
                </a:solidFill>
                <a:latin typeface="Cambria" pitchFamily="18" charset="0"/>
                <a:cs typeface="Arial" pitchFamily="34" charset="0"/>
              </a:rPr>
              <a:t> </a:t>
            </a:r>
            <a:r>
              <a:rPr lang="ru-RU" sz="2400" b="1" dirty="0" smtClean="0">
                <a:solidFill>
                  <a:srgbClr val="C00000"/>
                </a:solidFill>
                <a:latin typeface="Cambria" pitchFamily="18" charset="0"/>
                <a:cs typeface="Arial" pitchFamily="34" charset="0"/>
              </a:rPr>
              <a:t/>
            </a:r>
            <a:br>
              <a:rPr lang="ru-RU" sz="2400" b="1" dirty="0" smtClean="0">
                <a:solidFill>
                  <a:srgbClr val="C00000"/>
                </a:solidFill>
                <a:latin typeface="Cambria" pitchFamily="18" charset="0"/>
                <a:cs typeface="Arial" pitchFamily="34" charset="0"/>
              </a:rPr>
            </a:br>
            <a:r>
              <a:rPr lang="ru-RU" sz="2400" b="1" dirty="0" smtClean="0">
                <a:solidFill>
                  <a:srgbClr val="C00000"/>
                </a:solidFill>
                <a:latin typeface="Cambria" pitchFamily="18" charset="0"/>
                <a:cs typeface="Arial" pitchFamily="34" charset="0"/>
              </a:rPr>
              <a:t>Мастер-класс с пошаговыми фото</a:t>
            </a:r>
            <a:r>
              <a:rPr lang="ru-RU" sz="2000" b="1" dirty="0" smtClean="0">
                <a:latin typeface="Cambria" pitchFamily="18" charset="0"/>
              </a:rPr>
              <a:t/>
            </a:r>
            <a:br>
              <a:rPr lang="ru-RU" sz="2000" b="1" dirty="0" smtClean="0">
                <a:latin typeface="Cambria" pitchFamily="18" charset="0"/>
              </a:rPr>
            </a:br>
            <a:endParaRPr lang="ru-RU" sz="2000" b="1" dirty="0">
              <a:latin typeface="Cambria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Фоны для презентаций 105 штук. ">
            <a:hlinkClick r:id="rId2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2143108" y="1071546"/>
            <a:ext cx="678661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b="1" i="1" dirty="0" smtClean="0">
                <a:solidFill>
                  <a:srgbClr val="C00000"/>
                </a:solidFill>
                <a:latin typeface="Cambria" pitchFamily="18" charset="0"/>
              </a:rPr>
              <a:t>СПАСИБО ЗА ВНИМАНИЕ!</a:t>
            </a:r>
            <a:endParaRPr lang="ru-RU" sz="4400" dirty="0">
              <a:solidFill>
                <a:srgbClr val="C00000"/>
              </a:solidFill>
              <a:latin typeface="Cambria" pitchFamily="18" charset="0"/>
            </a:endParaRPr>
          </a:p>
        </p:txBody>
      </p:sp>
      <p:pic>
        <p:nvPicPr>
          <p:cNvPr id="4" name="Рисунок 3" descr="Раскраски Воздушные шары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891461">
            <a:off x="4979235" y="1945103"/>
            <a:ext cx="3696106" cy="392909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 descr="Раскраски Воздушные шары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20234808">
            <a:off x="2259037" y="2367034"/>
            <a:ext cx="3696106" cy="392909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Фоны для презентаций 105 штук. ">
            <a:hlinkClick r:id="rId2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Прямоугольник 4"/>
          <p:cNvSpPr/>
          <p:nvPr/>
        </p:nvSpPr>
        <p:spPr>
          <a:xfrm>
            <a:off x="2071670" y="285728"/>
            <a:ext cx="6000792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19138"/>
            <a:r>
              <a:rPr lang="ru-RU" sz="2400" b="1" i="1" dirty="0" smtClean="0">
                <a:solidFill>
                  <a:srgbClr val="002060"/>
                </a:solidFill>
                <a:latin typeface="Cambria" pitchFamily="18" charset="0"/>
              </a:rPr>
              <a:t>Давно ушла от вас война.</a:t>
            </a:r>
            <a:br>
              <a:rPr lang="ru-RU" sz="2400" b="1" i="1" dirty="0" smtClean="0">
                <a:solidFill>
                  <a:srgbClr val="002060"/>
                </a:solidFill>
                <a:latin typeface="Cambria" pitchFamily="18" charset="0"/>
              </a:rPr>
            </a:br>
            <a:r>
              <a:rPr lang="ru-RU" sz="2400" b="1" i="1" dirty="0" smtClean="0">
                <a:solidFill>
                  <a:srgbClr val="002060"/>
                </a:solidFill>
                <a:latin typeface="Cambria" pitchFamily="18" charset="0"/>
              </a:rPr>
              <a:t>Седыми стали ветераны.</a:t>
            </a:r>
            <a:br>
              <a:rPr lang="ru-RU" sz="2400" b="1" i="1" dirty="0" smtClean="0">
                <a:solidFill>
                  <a:srgbClr val="002060"/>
                </a:solidFill>
                <a:latin typeface="Cambria" pitchFamily="18" charset="0"/>
              </a:rPr>
            </a:br>
            <a:r>
              <a:rPr lang="ru-RU" sz="2400" b="1" i="1" dirty="0" smtClean="0">
                <a:solidFill>
                  <a:srgbClr val="002060"/>
                </a:solidFill>
                <a:latin typeface="Cambria" pitchFamily="18" charset="0"/>
              </a:rPr>
              <a:t>И сорок пятая весна</a:t>
            </a:r>
            <a:br>
              <a:rPr lang="ru-RU" sz="2400" b="1" i="1" dirty="0" smtClean="0">
                <a:solidFill>
                  <a:srgbClr val="002060"/>
                </a:solidFill>
                <a:latin typeface="Cambria" pitchFamily="18" charset="0"/>
              </a:rPr>
            </a:br>
            <a:r>
              <a:rPr lang="ru-RU" sz="2400" b="1" i="1" dirty="0" smtClean="0">
                <a:solidFill>
                  <a:srgbClr val="002060"/>
                </a:solidFill>
                <a:latin typeface="Cambria" pitchFamily="18" charset="0"/>
              </a:rPr>
              <a:t>Доныне лечит ваши раны.</a:t>
            </a:r>
            <a:br>
              <a:rPr lang="ru-RU" sz="2400" b="1" i="1" dirty="0" smtClean="0">
                <a:solidFill>
                  <a:srgbClr val="002060"/>
                </a:solidFill>
                <a:latin typeface="Cambria" pitchFamily="18" charset="0"/>
              </a:rPr>
            </a:br>
            <a:r>
              <a:rPr lang="ru-RU" sz="2400" b="1" i="1" dirty="0" smtClean="0">
                <a:solidFill>
                  <a:srgbClr val="002060"/>
                </a:solidFill>
                <a:latin typeface="Cambria" pitchFamily="18" charset="0"/>
              </a:rPr>
              <a:t>Вы отстояли мир в боях</a:t>
            </a:r>
            <a:br>
              <a:rPr lang="ru-RU" sz="2400" b="1" i="1" dirty="0" smtClean="0">
                <a:solidFill>
                  <a:srgbClr val="002060"/>
                </a:solidFill>
                <a:latin typeface="Cambria" pitchFamily="18" charset="0"/>
              </a:rPr>
            </a:br>
            <a:r>
              <a:rPr lang="ru-RU" sz="2400" b="1" i="1" dirty="0" smtClean="0">
                <a:solidFill>
                  <a:srgbClr val="002060"/>
                </a:solidFill>
                <a:latin typeface="Cambria" pitchFamily="18" charset="0"/>
              </a:rPr>
              <a:t>С врагом жестоким и коварным.</a:t>
            </a:r>
            <a:br>
              <a:rPr lang="ru-RU" sz="2400" b="1" i="1" dirty="0" smtClean="0">
                <a:solidFill>
                  <a:srgbClr val="002060"/>
                </a:solidFill>
                <a:latin typeface="Cambria" pitchFamily="18" charset="0"/>
              </a:rPr>
            </a:br>
            <a:r>
              <a:rPr lang="ru-RU" sz="2400" b="1" i="1" dirty="0" smtClean="0">
                <a:solidFill>
                  <a:srgbClr val="002060"/>
                </a:solidFill>
                <a:latin typeface="Cambria" pitchFamily="18" charset="0"/>
              </a:rPr>
              <a:t>И навсегда в людских сердцах</a:t>
            </a:r>
            <a:br>
              <a:rPr lang="ru-RU" sz="2400" b="1" i="1" dirty="0" smtClean="0">
                <a:solidFill>
                  <a:srgbClr val="002060"/>
                </a:solidFill>
                <a:latin typeface="Cambria" pitchFamily="18" charset="0"/>
              </a:rPr>
            </a:br>
            <a:r>
              <a:rPr lang="ru-RU" sz="2400" b="1" i="1" dirty="0" smtClean="0">
                <a:solidFill>
                  <a:srgbClr val="002060"/>
                </a:solidFill>
                <a:latin typeface="Cambria" pitchFamily="18" charset="0"/>
              </a:rPr>
              <a:t>Ваш подвиг будет легендарным.</a:t>
            </a:r>
            <a:br>
              <a:rPr lang="ru-RU" sz="2400" b="1" i="1" dirty="0" smtClean="0">
                <a:solidFill>
                  <a:srgbClr val="002060"/>
                </a:solidFill>
                <a:latin typeface="Cambria" pitchFamily="18" charset="0"/>
              </a:rPr>
            </a:br>
            <a:r>
              <a:rPr lang="ru-RU" sz="2400" b="1" i="1" dirty="0" smtClean="0">
                <a:solidFill>
                  <a:srgbClr val="002060"/>
                </a:solidFill>
                <a:latin typeface="Cambria" pitchFamily="18" charset="0"/>
              </a:rPr>
              <a:t>И сколько весен не пройдет –</a:t>
            </a:r>
            <a:br>
              <a:rPr lang="ru-RU" sz="2400" b="1" i="1" dirty="0" smtClean="0">
                <a:solidFill>
                  <a:srgbClr val="002060"/>
                </a:solidFill>
                <a:latin typeface="Cambria" pitchFamily="18" charset="0"/>
              </a:rPr>
            </a:br>
            <a:r>
              <a:rPr lang="ru-RU" sz="2400" b="1" i="1" dirty="0" smtClean="0">
                <a:solidFill>
                  <a:srgbClr val="002060"/>
                </a:solidFill>
                <a:latin typeface="Cambria" pitchFamily="18" charset="0"/>
              </a:rPr>
              <a:t>Одну мы помнить будем свято.</a:t>
            </a:r>
            <a:br>
              <a:rPr lang="ru-RU" sz="2400" b="1" i="1" dirty="0" smtClean="0">
                <a:solidFill>
                  <a:srgbClr val="002060"/>
                </a:solidFill>
                <a:latin typeface="Cambria" pitchFamily="18" charset="0"/>
              </a:rPr>
            </a:br>
            <a:r>
              <a:rPr lang="ru-RU" sz="2400" b="1" i="1" dirty="0" smtClean="0">
                <a:solidFill>
                  <a:srgbClr val="002060"/>
                </a:solidFill>
                <a:latin typeface="Cambria" pitchFamily="18" charset="0"/>
              </a:rPr>
              <a:t>Весну, которую народ</a:t>
            </a:r>
            <a:br>
              <a:rPr lang="ru-RU" sz="2400" b="1" i="1" dirty="0" smtClean="0">
                <a:solidFill>
                  <a:srgbClr val="002060"/>
                </a:solidFill>
                <a:latin typeface="Cambria" pitchFamily="18" charset="0"/>
              </a:rPr>
            </a:br>
            <a:r>
              <a:rPr lang="ru-RU" sz="2400" b="1" i="1" dirty="0" smtClean="0">
                <a:solidFill>
                  <a:srgbClr val="002060"/>
                </a:solidFill>
                <a:latin typeface="Cambria" pitchFamily="18" charset="0"/>
              </a:rPr>
              <a:t>Великой сделал в сорок пятом.</a:t>
            </a:r>
            <a:br>
              <a:rPr lang="ru-RU" sz="2400" b="1" i="1" dirty="0" smtClean="0">
                <a:solidFill>
                  <a:srgbClr val="002060"/>
                </a:solidFill>
                <a:latin typeface="Cambria" pitchFamily="18" charset="0"/>
              </a:rPr>
            </a:br>
            <a:r>
              <a:rPr lang="ru-RU" sz="2400" b="1" i="1" dirty="0" smtClean="0">
                <a:solidFill>
                  <a:srgbClr val="002060"/>
                </a:solidFill>
                <a:latin typeface="Cambria" pitchFamily="18" charset="0"/>
              </a:rPr>
              <a:t>                           Автор</a:t>
            </a:r>
            <a:r>
              <a:rPr lang="ru-RU" sz="2400" b="1" i="1" dirty="0" smtClean="0">
                <a:solidFill>
                  <a:srgbClr val="002060"/>
                </a:solidFill>
                <a:latin typeface="Cambria" pitchFamily="18" charset="0"/>
              </a:rPr>
              <a:t>:</a:t>
            </a:r>
            <a:r>
              <a:rPr lang="ru-RU" sz="2400" b="1" dirty="0" smtClean="0">
                <a:solidFill>
                  <a:srgbClr val="002060"/>
                </a:solidFill>
                <a:latin typeface="Cambria" pitchFamily="18" charset="0"/>
              </a:rPr>
              <a:t> </a:t>
            </a:r>
            <a:r>
              <a:rPr lang="ru-RU" sz="2400" b="1" i="1" dirty="0" smtClean="0">
                <a:solidFill>
                  <a:srgbClr val="002060"/>
                </a:solidFill>
                <a:latin typeface="Cambria" pitchFamily="18" charset="0"/>
              </a:rPr>
              <a:t>Борис Новиков </a:t>
            </a:r>
            <a:endParaRPr lang="ru-RU" sz="2400" b="1" dirty="0">
              <a:solidFill>
                <a:srgbClr val="002060"/>
              </a:solidFill>
              <a:latin typeface="Cambria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Фоны для презентаций 105 штук. ">
            <a:hlinkClick r:id="rId2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Прямоугольник 1"/>
          <p:cNvSpPr/>
          <p:nvPr/>
        </p:nvSpPr>
        <p:spPr>
          <a:xfrm>
            <a:off x="2071670" y="142852"/>
            <a:ext cx="2857520" cy="59400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b="1" dirty="0" smtClean="0">
                <a:solidFill>
                  <a:srgbClr val="C00000"/>
                </a:solidFill>
                <a:latin typeface="Cambria" pitchFamily="18" charset="0"/>
              </a:rPr>
              <a:t>Цель</a:t>
            </a:r>
            <a:r>
              <a:rPr lang="ru-RU" b="1" dirty="0" smtClean="0">
                <a:solidFill>
                  <a:srgbClr val="002060"/>
                </a:solidFill>
                <a:latin typeface="Cambria" pitchFamily="18" charset="0"/>
              </a:rPr>
              <a:t>:</a:t>
            </a:r>
          </a:p>
          <a:p>
            <a:r>
              <a:rPr lang="ru-RU" b="1" dirty="0" smtClean="0">
                <a:solidFill>
                  <a:srgbClr val="002060"/>
                </a:solidFill>
                <a:latin typeface="Cambria" pitchFamily="18" charset="0"/>
              </a:rPr>
              <a:t>воспитание патриотических чувств у младших </a:t>
            </a:r>
            <a:r>
              <a:rPr lang="ru-RU" b="1" dirty="0" smtClean="0">
                <a:solidFill>
                  <a:srgbClr val="002060"/>
                </a:solidFill>
                <a:latin typeface="Cambria" pitchFamily="18" charset="0"/>
              </a:rPr>
              <a:t>дошкольников</a:t>
            </a:r>
          </a:p>
          <a:p>
            <a:r>
              <a:rPr lang="ru-RU" b="1" dirty="0" smtClean="0">
                <a:solidFill>
                  <a:srgbClr val="002060"/>
                </a:solidFill>
                <a:latin typeface="Cambria" pitchFamily="18" charset="0"/>
              </a:rPr>
              <a:t/>
            </a:r>
            <a:br>
              <a:rPr lang="ru-RU" b="1" dirty="0" smtClean="0">
                <a:solidFill>
                  <a:srgbClr val="002060"/>
                </a:solidFill>
                <a:latin typeface="Cambria" pitchFamily="18" charset="0"/>
              </a:rPr>
            </a:br>
            <a:r>
              <a:rPr lang="ru-RU" b="1" dirty="0" smtClean="0">
                <a:solidFill>
                  <a:srgbClr val="C00000"/>
                </a:solidFill>
                <a:latin typeface="Cambria" pitchFamily="18" charset="0"/>
              </a:rPr>
              <a:t>Задачи:</a:t>
            </a:r>
          </a:p>
          <a:p>
            <a:r>
              <a:rPr lang="ru-RU" b="1" dirty="0" smtClean="0">
                <a:solidFill>
                  <a:srgbClr val="002060"/>
                </a:solidFill>
                <a:latin typeface="Cambria" pitchFamily="18" charset="0"/>
              </a:rPr>
              <a:t>-</a:t>
            </a:r>
            <a:r>
              <a:rPr lang="ru-RU" b="1" dirty="0" smtClean="0">
                <a:solidFill>
                  <a:srgbClr val="002060"/>
                </a:solidFill>
                <a:latin typeface="Cambria" pitchFamily="18" charset="0"/>
              </a:rPr>
              <a:t>Воспитывать </a:t>
            </a:r>
            <a:r>
              <a:rPr lang="ru-RU" b="1" dirty="0" smtClean="0">
                <a:solidFill>
                  <a:srgbClr val="002060"/>
                </a:solidFill>
                <a:latin typeface="Cambria" pitchFamily="18" charset="0"/>
              </a:rPr>
              <a:t>уважение к защитникам Родины. </a:t>
            </a:r>
            <a:endParaRPr lang="ru-RU" b="1" dirty="0" smtClean="0">
              <a:solidFill>
                <a:srgbClr val="002060"/>
              </a:solidFill>
              <a:latin typeface="Cambria" pitchFamily="18" charset="0"/>
            </a:endParaRPr>
          </a:p>
          <a:p>
            <a:endParaRPr lang="ru-RU" sz="1000" b="1" dirty="0" smtClean="0">
              <a:solidFill>
                <a:srgbClr val="002060"/>
              </a:solidFill>
              <a:latin typeface="Cambria" pitchFamily="18" charset="0"/>
            </a:endParaRPr>
          </a:p>
          <a:p>
            <a:r>
              <a:rPr lang="ru-RU" b="1" dirty="0" smtClean="0">
                <a:solidFill>
                  <a:srgbClr val="002060"/>
                </a:solidFill>
                <a:latin typeface="Cambria" pitchFamily="18" charset="0"/>
              </a:rPr>
              <a:t>Закреплять </a:t>
            </a:r>
            <a:r>
              <a:rPr lang="ru-RU" b="1" dirty="0" smtClean="0">
                <a:solidFill>
                  <a:srgbClr val="002060"/>
                </a:solidFill>
                <a:latin typeface="Cambria" pitchFamily="18" charset="0"/>
              </a:rPr>
              <a:t>навыки </a:t>
            </a:r>
            <a:r>
              <a:rPr lang="ru-RU" b="1" dirty="0" smtClean="0">
                <a:solidFill>
                  <a:srgbClr val="002060"/>
                </a:solidFill>
                <a:latin typeface="Cambria" pitchFamily="18" charset="0"/>
              </a:rPr>
              <a:t>работы с бумагой и клеем.</a:t>
            </a:r>
          </a:p>
          <a:p>
            <a:endParaRPr lang="ru-RU" sz="1000" b="1" dirty="0" smtClean="0">
              <a:solidFill>
                <a:srgbClr val="002060"/>
              </a:solidFill>
              <a:latin typeface="Cambria" pitchFamily="18" charset="0"/>
            </a:endParaRPr>
          </a:p>
          <a:p>
            <a:r>
              <a:rPr lang="ru-RU" b="1" dirty="0" smtClean="0">
                <a:solidFill>
                  <a:srgbClr val="002060"/>
                </a:solidFill>
                <a:latin typeface="Cambria" pitchFamily="18" charset="0"/>
              </a:rPr>
              <a:t>Развивать мелкую моторику рук.</a:t>
            </a:r>
          </a:p>
          <a:p>
            <a:endParaRPr lang="ru-RU" sz="1000" b="1" dirty="0" smtClean="0">
              <a:solidFill>
                <a:srgbClr val="002060"/>
              </a:solidFill>
              <a:latin typeface="Cambria" pitchFamily="18" charset="0"/>
            </a:endParaRPr>
          </a:p>
          <a:p>
            <a:r>
              <a:rPr lang="ru-RU" b="1" dirty="0" smtClean="0">
                <a:solidFill>
                  <a:srgbClr val="002060"/>
                </a:solidFill>
                <a:latin typeface="Cambria" pitchFamily="18" charset="0"/>
              </a:rPr>
              <a:t>Воспитывать </a:t>
            </a:r>
            <a:r>
              <a:rPr lang="ru-RU" b="1" dirty="0" smtClean="0">
                <a:solidFill>
                  <a:srgbClr val="002060"/>
                </a:solidFill>
                <a:latin typeface="Cambria" pitchFamily="18" charset="0"/>
              </a:rPr>
              <a:t>аккуратность при выполнение работы.</a:t>
            </a:r>
            <a:br>
              <a:rPr lang="ru-RU" b="1" dirty="0" smtClean="0">
                <a:solidFill>
                  <a:srgbClr val="002060"/>
                </a:solidFill>
                <a:latin typeface="Cambria" pitchFamily="18" charset="0"/>
              </a:rPr>
            </a:br>
            <a:endParaRPr lang="ru-RU" b="1" dirty="0">
              <a:solidFill>
                <a:srgbClr val="002060"/>
              </a:solidFill>
              <a:latin typeface="Cambria" pitchFamily="18" charset="0"/>
            </a:endParaRPr>
          </a:p>
        </p:txBody>
      </p:sp>
      <p:pic>
        <p:nvPicPr>
          <p:cNvPr id="6" name="Picture 3" descr="C:\Users\1\Desktop\зима папка\20200427_134307.jpg"/>
          <p:cNvPicPr>
            <a:picLocks noChangeAspect="1" noChangeArrowheads="1"/>
          </p:cNvPicPr>
          <p:nvPr/>
        </p:nvPicPr>
        <p:blipFill>
          <a:blip r:embed="rId4" cstate="print"/>
          <a:srcRect l="5714" t="2143" r="2857" b="1429"/>
          <a:stretch>
            <a:fillRect/>
          </a:stretch>
        </p:blipFill>
        <p:spPr bwMode="auto">
          <a:xfrm>
            <a:off x="5643570" y="1142984"/>
            <a:ext cx="2997221" cy="421484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Фоны для презентаций 105 штук. ">
            <a:hlinkClick r:id="rId2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2286000" y="285728"/>
            <a:ext cx="6858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286000" y="214291"/>
            <a:ext cx="228600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Cambria" pitchFamily="18" charset="0"/>
              </a:rPr>
              <a:t/>
            </a:r>
            <a:br>
              <a:rPr lang="ru-RU" b="1" dirty="0" smtClean="0">
                <a:solidFill>
                  <a:srgbClr val="002060"/>
                </a:solidFill>
                <a:latin typeface="Cambria" pitchFamily="18" charset="0"/>
              </a:rPr>
            </a:br>
            <a:r>
              <a:rPr lang="ru-RU" b="1" dirty="0" smtClean="0">
                <a:solidFill>
                  <a:srgbClr val="C00000"/>
                </a:solidFill>
                <a:latin typeface="Cambria" pitchFamily="18" charset="0"/>
              </a:rPr>
              <a:t>Оборудование:</a:t>
            </a:r>
          </a:p>
          <a:p>
            <a:r>
              <a:rPr lang="ru-RU" b="1" dirty="0" smtClean="0">
                <a:solidFill>
                  <a:srgbClr val="002060"/>
                </a:solidFill>
                <a:latin typeface="Cambria" pitchFamily="18" charset="0"/>
              </a:rPr>
              <a:t>Картон (</a:t>
            </a:r>
            <a:r>
              <a:rPr lang="ru-RU" b="1" dirty="0" smtClean="0">
                <a:solidFill>
                  <a:srgbClr val="002060"/>
                </a:solidFill>
                <a:latin typeface="Cambria" pitchFamily="18" charset="0"/>
              </a:rPr>
              <a:t>голубой или синий), </a:t>
            </a:r>
            <a:r>
              <a:rPr lang="ru-RU" b="1" dirty="0" smtClean="0">
                <a:solidFill>
                  <a:srgbClr val="002060"/>
                </a:solidFill>
                <a:latin typeface="Cambria" pitchFamily="18" charset="0"/>
              </a:rPr>
              <a:t>белый </a:t>
            </a:r>
            <a:r>
              <a:rPr lang="ru-RU" b="1" dirty="0" smtClean="0">
                <a:solidFill>
                  <a:srgbClr val="002060"/>
                </a:solidFill>
                <a:latin typeface="Cambria" pitchFamily="18" charset="0"/>
              </a:rPr>
              <a:t>лист бумаги, </a:t>
            </a:r>
          </a:p>
          <a:p>
            <a:r>
              <a:rPr lang="ru-RU" b="1" dirty="0" smtClean="0">
                <a:solidFill>
                  <a:srgbClr val="002060"/>
                </a:solidFill>
                <a:latin typeface="Cambria" pitchFamily="18" charset="0"/>
              </a:rPr>
              <a:t>ц</a:t>
            </a:r>
            <a:r>
              <a:rPr lang="ru-RU" b="1" dirty="0" smtClean="0">
                <a:solidFill>
                  <a:srgbClr val="002060"/>
                </a:solidFill>
                <a:latin typeface="Cambria" pitchFamily="18" charset="0"/>
              </a:rPr>
              <a:t>ветная бумага, </a:t>
            </a:r>
          </a:p>
          <a:p>
            <a:r>
              <a:rPr lang="ru-RU" b="1" dirty="0" smtClean="0">
                <a:solidFill>
                  <a:srgbClr val="002060"/>
                </a:solidFill>
                <a:latin typeface="Cambria" pitchFamily="18" charset="0"/>
              </a:rPr>
              <a:t>клей –карандаш,</a:t>
            </a:r>
          </a:p>
          <a:p>
            <a:r>
              <a:rPr lang="ru-RU" b="1" dirty="0" smtClean="0">
                <a:solidFill>
                  <a:srgbClr val="002060"/>
                </a:solidFill>
                <a:latin typeface="Cambria" pitchFamily="18" charset="0"/>
              </a:rPr>
              <a:t>н</a:t>
            </a:r>
            <a:r>
              <a:rPr lang="ru-RU" b="1" dirty="0" smtClean="0">
                <a:solidFill>
                  <a:srgbClr val="002060"/>
                </a:solidFill>
                <a:latin typeface="Cambria" pitchFamily="18" charset="0"/>
              </a:rPr>
              <a:t>ожницы, карандаш, линейка,</a:t>
            </a:r>
            <a:endParaRPr lang="ru-RU" b="1" dirty="0" smtClean="0">
              <a:solidFill>
                <a:srgbClr val="002060"/>
              </a:solidFill>
              <a:latin typeface="Cambria" pitchFamily="18" charset="0"/>
            </a:endParaRPr>
          </a:p>
          <a:p>
            <a:r>
              <a:rPr lang="ru-RU" b="1" dirty="0" smtClean="0">
                <a:solidFill>
                  <a:srgbClr val="002060"/>
                </a:solidFill>
                <a:latin typeface="Cambria" pitchFamily="18" charset="0"/>
              </a:rPr>
              <a:t>шаблоны: круг </a:t>
            </a:r>
            <a:r>
              <a:rPr lang="en-US" b="1" dirty="0" smtClean="0">
                <a:solidFill>
                  <a:srgbClr val="002060"/>
                </a:solidFill>
                <a:latin typeface="Cambria" pitchFamily="18" charset="0"/>
              </a:rPr>
              <a:t>d=4</a:t>
            </a:r>
            <a:r>
              <a:rPr lang="ru-RU" b="1" dirty="0" smtClean="0">
                <a:solidFill>
                  <a:srgbClr val="002060"/>
                </a:solidFill>
                <a:latin typeface="Cambria" pitchFamily="18" charset="0"/>
              </a:rPr>
              <a:t>см, голубь, цветок, цифры (7 и 5)</a:t>
            </a:r>
            <a:r>
              <a:rPr lang="ru-RU" b="1" dirty="0" smtClean="0">
                <a:solidFill>
                  <a:srgbClr val="002060"/>
                </a:solidFill>
                <a:latin typeface="Cambria" pitchFamily="18" charset="0"/>
              </a:rPr>
              <a:t/>
            </a:r>
            <a:br>
              <a:rPr lang="ru-RU" b="1" dirty="0" smtClean="0">
                <a:solidFill>
                  <a:srgbClr val="002060"/>
                </a:solidFill>
                <a:latin typeface="Cambria" pitchFamily="18" charset="0"/>
              </a:rPr>
            </a:br>
            <a:r>
              <a:rPr lang="ru-RU" b="1" dirty="0" smtClean="0">
                <a:solidFill>
                  <a:srgbClr val="002060"/>
                </a:solidFill>
                <a:latin typeface="Cambria" pitchFamily="18" charset="0"/>
              </a:rPr>
              <a:t/>
            </a:r>
            <a:br>
              <a:rPr lang="ru-RU" b="1" dirty="0" smtClean="0">
                <a:solidFill>
                  <a:srgbClr val="002060"/>
                </a:solidFill>
                <a:latin typeface="Cambria" pitchFamily="18" charset="0"/>
              </a:rPr>
            </a:br>
            <a:endParaRPr lang="ru-RU" b="1" dirty="0">
              <a:solidFill>
                <a:srgbClr val="002060"/>
              </a:solidFill>
              <a:latin typeface="Cambria" pitchFamily="18" charset="0"/>
            </a:endParaRPr>
          </a:p>
        </p:txBody>
      </p:sp>
      <p:pic>
        <p:nvPicPr>
          <p:cNvPr id="1030" name="Picture 6" descr="C:\Users\1\Desktop\зима папка\20200427_12080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72066" y="714356"/>
            <a:ext cx="3643320" cy="485776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Фоны для презентаций 105 штук. ">
            <a:hlinkClick r:id="rId2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2786050" y="1241989"/>
            <a:ext cx="2143140" cy="4524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1600" b="1" dirty="0" smtClean="0">
                <a:solidFill>
                  <a:srgbClr val="002060"/>
                </a:solidFill>
                <a:latin typeface="Cambria" pitchFamily="18" charset="0"/>
                <a:ea typeface="Times New Roman" pitchFamily="18" charset="0"/>
                <a:cs typeface="Arial" pitchFamily="34" charset="0"/>
              </a:rPr>
              <a:t>1.На </a:t>
            </a:r>
            <a:r>
              <a:rPr lang="ru-RU" sz="1600" b="1" dirty="0" smtClean="0">
                <a:solidFill>
                  <a:srgbClr val="002060"/>
                </a:solidFill>
                <a:latin typeface="Cambria" pitchFamily="18" charset="0"/>
                <a:ea typeface="Times New Roman" pitchFamily="18" charset="0"/>
                <a:cs typeface="Arial" pitchFamily="34" charset="0"/>
              </a:rPr>
              <a:t>листе </a:t>
            </a:r>
            <a:r>
              <a:rPr lang="ru-RU" sz="1600" b="1" dirty="0" smtClean="0">
                <a:solidFill>
                  <a:srgbClr val="002060"/>
                </a:solidFill>
                <a:latin typeface="Cambria" pitchFamily="18" charset="0"/>
                <a:ea typeface="Times New Roman" pitchFamily="18" charset="0"/>
                <a:cs typeface="Arial" pitchFamily="34" charset="0"/>
              </a:rPr>
              <a:t>бумаги (желтого цвета) обводим по шаблону круг, чертим полосы (ш-1см и д-8 см) 10шт.</a:t>
            </a:r>
          </a:p>
          <a:p>
            <a:pPr marL="342900" indent="-342900" fontAlgn="base">
              <a:spcBef>
                <a:spcPct val="0"/>
              </a:spcBef>
              <a:spcAft>
                <a:spcPct val="0"/>
              </a:spcAft>
              <a:buAutoNum type="arabicPeriod"/>
            </a:pPr>
            <a:endParaRPr lang="ru-RU" sz="1600" b="1" dirty="0" smtClean="0">
              <a:solidFill>
                <a:srgbClr val="002060"/>
              </a:solidFill>
              <a:latin typeface="Cambria" pitchFamily="18" charset="0"/>
              <a:ea typeface="Times New Roman" pitchFamily="18" charset="0"/>
              <a:cs typeface="Arial" pitchFamily="34" charset="0"/>
            </a:endParaRPr>
          </a:p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1600" b="1" dirty="0" smtClean="0">
                <a:solidFill>
                  <a:srgbClr val="002060"/>
                </a:solidFill>
                <a:latin typeface="Cambria" pitchFamily="18" charset="0"/>
                <a:cs typeface="Arial" pitchFamily="34" charset="0"/>
              </a:rPr>
              <a:t>2.Вырезаем детали</a:t>
            </a:r>
            <a:r>
              <a:rPr lang="ru-RU" sz="1600" b="1" dirty="0" smtClean="0">
                <a:solidFill>
                  <a:srgbClr val="002060"/>
                </a:solidFill>
                <a:latin typeface="Cambria" pitchFamily="18" charset="0"/>
                <a:cs typeface="Arial" pitchFamily="34" charset="0"/>
              </a:rPr>
              <a:t>.</a:t>
            </a:r>
          </a:p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endParaRPr lang="ru-RU" sz="1600" b="1" dirty="0" smtClean="0">
              <a:solidFill>
                <a:srgbClr val="002060"/>
              </a:solidFill>
              <a:latin typeface="Cambria" pitchFamily="18" charset="0"/>
              <a:cs typeface="Arial" pitchFamily="34" charset="0"/>
            </a:endParaRPr>
          </a:p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1600" b="1" dirty="0" smtClean="0">
                <a:solidFill>
                  <a:srgbClr val="002060"/>
                </a:solidFill>
                <a:latin typeface="Cambria" pitchFamily="18" charset="0"/>
                <a:cs typeface="Arial" pitchFamily="34" charset="0"/>
              </a:rPr>
              <a:t>3.Берем полосу и склеиваем концы(получили петельки)</a:t>
            </a:r>
          </a:p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endParaRPr lang="ru-RU" sz="1600" b="1" dirty="0" smtClean="0">
              <a:solidFill>
                <a:srgbClr val="002060"/>
              </a:solidFill>
              <a:latin typeface="Cambria" pitchFamily="18" charset="0"/>
              <a:cs typeface="Arial" pitchFamily="34" charset="0"/>
            </a:endParaRPr>
          </a:p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1600" b="1" dirty="0" smtClean="0">
                <a:solidFill>
                  <a:srgbClr val="002060"/>
                </a:solidFill>
                <a:latin typeface="Cambria" pitchFamily="18" charset="0"/>
                <a:cs typeface="Arial" pitchFamily="34" charset="0"/>
              </a:rPr>
              <a:t>4.К круга </a:t>
            </a:r>
            <a:r>
              <a:rPr lang="ru-RU" sz="1600" b="1" dirty="0" err="1" smtClean="0">
                <a:solidFill>
                  <a:srgbClr val="002060"/>
                </a:solidFill>
                <a:latin typeface="Cambria" pitchFamily="18" charset="0"/>
                <a:cs typeface="Arial" pitchFamily="34" charset="0"/>
              </a:rPr>
              <a:t>приклеи-ваем</a:t>
            </a:r>
            <a:r>
              <a:rPr lang="ru-RU" sz="1600" b="1" dirty="0" smtClean="0">
                <a:solidFill>
                  <a:srgbClr val="002060"/>
                </a:solidFill>
                <a:latin typeface="Cambria" pitchFamily="18" charset="0"/>
                <a:cs typeface="Arial" pitchFamily="34" charset="0"/>
              </a:rPr>
              <a:t>  «</a:t>
            </a:r>
            <a:r>
              <a:rPr lang="ru-RU" sz="1600" b="1" dirty="0" err="1" smtClean="0">
                <a:solidFill>
                  <a:srgbClr val="002060"/>
                </a:solidFill>
                <a:latin typeface="Cambria" pitchFamily="18" charset="0"/>
                <a:cs typeface="Arial" pitchFamily="34" charset="0"/>
              </a:rPr>
              <a:t>петелки</a:t>
            </a:r>
            <a:r>
              <a:rPr lang="ru-RU" sz="1600" b="1" dirty="0" smtClean="0">
                <a:solidFill>
                  <a:srgbClr val="002060"/>
                </a:solidFill>
                <a:latin typeface="Cambria" pitchFamily="18" charset="0"/>
                <a:cs typeface="Arial" pitchFamily="34" charset="0"/>
              </a:rPr>
              <a:t>»</a:t>
            </a:r>
            <a:endParaRPr lang="ru-RU" sz="1600" b="1" dirty="0" smtClean="0">
              <a:solidFill>
                <a:srgbClr val="002060"/>
              </a:solidFill>
              <a:latin typeface="Cambria" pitchFamily="18" charset="0"/>
              <a:cs typeface="Arial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z="1600" b="1" dirty="0" smtClean="0">
              <a:solidFill>
                <a:srgbClr val="002060"/>
              </a:solidFill>
              <a:latin typeface="Cambria" pitchFamily="18" charset="0"/>
              <a:ea typeface="Times New Roman" pitchFamily="18" charset="0"/>
              <a:cs typeface="Arial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071802" y="500042"/>
            <a:ext cx="152484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solidFill>
                  <a:srgbClr val="C00000"/>
                </a:solidFill>
                <a:latin typeface="Cambria" pitchFamily="18" charset="0"/>
                <a:ea typeface="Times New Roman" pitchFamily="18" charset="0"/>
                <a:cs typeface="Arial" pitchFamily="34" charset="0"/>
              </a:rPr>
              <a:t>Ход работы:</a:t>
            </a:r>
            <a:endParaRPr lang="ru-RU" dirty="0" smtClean="0">
              <a:solidFill>
                <a:srgbClr val="C00000"/>
              </a:solidFill>
              <a:latin typeface="Cambria" pitchFamily="18" charset="0"/>
              <a:cs typeface="Arial" pitchFamily="34" charset="0"/>
            </a:endParaRPr>
          </a:p>
        </p:txBody>
      </p:sp>
      <p:pic>
        <p:nvPicPr>
          <p:cNvPr id="2050" name="Picture 2" descr="C:\Users\1\Desktop\зима папка\20200427_12243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214941" y="785794"/>
            <a:ext cx="1929600" cy="1447200"/>
          </a:xfrm>
          <a:prstGeom prst="rect">
            <a:avLst/>
          </a:prstGeom>
          <a:noFill/>
        </p:spPr>
      </p:pic>
      <p:pic>
        <p:nvPicPr>
          <p:cNvPr id="2052" name="Picture 4" descr="C:\Users\1\Desktop\зима папка\20200427_123029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643570" y="2214554"/>
            <a:ext cx="1929601" cy="1447200"/>
          </a:xfrm>
          <a:prstGeom prst="rect">
            <a:avLst/>
          </a:prstGeom>
          <a:noFill/>
        </p:spPr>
      </p:pic>
      <p:pic>
        <p:nvPicPr>
          <p:cNvPr id="2053" name="Picture 5" descr="C:\Users\1\Desktop\зима папка\20200427_123353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143636" y="3643314"/>
            <a:ext cx="1928794" cy="1446596"/>
          </a:xfrm>
          <a:prstGeom prst="rect">
            <a:avLst/>
          </a:prstGeom>
          <a:noFill/>
        </p:spPr>
      </p:pic>
      <p:pic>
        <p:nvPicPr>
          <p:cNvPr id="2055" name="Picture 7" descr="C:\Users\1\Desktop\зима папка\20200427_123700.jpg"/>
          <p:cNvPicPr>
            <a:picLocks noChangeAspect="1" noChangeArrowheads="1"/>
          </p:cNvPicPr>
          <p:nvPr/>
        </p:nvPicPr>
        <p:blipFill>
          <a:blip r:embed="rId7" cstate="print"/>
          <a:srcRect r="10532"/>
          <a:stretch>
            <a:fillRect/>
          </a:stretch>
        </p:blipFill>
        <p:spPr bwMode="auto">
          <a:xfrm>
            <a:off x="6572264" y="5072074"/>
            <a:ext cx="2108849" cy="14472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Фоны для презентаций 105 штук. ">
            <a:hlinkClick r:id="rId2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2357422" y="571480"/>
            <a:ext cx="6143668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2000" b="1" dirty="0" smtClean="0">
                <a:solidFill>
                  <a:srgbClr val="002060"/>
                </a:solidFill>
                <a:latin typeface="Cambria" pitchFamily="18" charset="0"/>
                <a:ea typeface="Times New Roman" pitchFamily="18" charset="0"/>
                <a:cs typeface="Arial" pitchFamily="34" charset="0"/>
              </a:rPr>
              <a:t>5.В центр круга приклеиваем цифры 7 и 5.</a:t>
            </a:r>
          </a:p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endParaRPr lang="ru-RU" sz="2000" b="1" dirty="0" smtClean="0">
              <a:solidFill>
                <a:srgbClr val="002060"/>
              </a:solidFill>
              <a:latin typeface="Cambria" pitchFamily="18" charset="0"/>
              <a:cs typeface="Arial" pitchFamily="34" charset="0"/>
            </a:endParaRPr>
          </a:p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endParaRPr lang="ru-RU" sz="2000" b="1" dirty="0" smtClean="0">
              <a:solidFill>
                <a:srgbClr val="002060"/>
              </a:solidFill>
              <a:latin typeface="Cambria" pitchFamily="18" charset="0"/>
              <a:cs typeface="Arial" pitchFamily="34" charset="0"/>
            </a:endParaRPr>
          </a:p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endParaRPr lang="ru-RU" sz="2000" b="1" dirty="0" smtClean="0">
              <a:solidFill>
                <a:srgbClr val="002060"/>
              </a:solidFill>
              <a:latin typeface="Cambria" pitchFamily="18" charset="0"/>
              <a:cs typeface="Arial" pitchFamily="34" charset="0"/>
            </a:endParaRPr>
          </a:p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endParaRPr lang="ru-RU" sz="2000" b="1" dirty="0" smtClean="0">
              <a:solidFill>
                <a:srgbClr val="002060"/>
              </a:solidFill>
              <a:latin typeface="Cambria" pitchFamily="18" charset="0"/>
              <a:cs typeface="Arial" pitchFamily="34" charset="0"/>
            </a:endParaRPr>
          </a:p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endParaRPr lang="ru-RU" sz="2000" b="1" dirty="0" smtClean="0">
              <a:solidFill>
                <a:srgbClr val="002060"/>
              </a:solidFill>
              <a:latin typeface="Cambria" pitchFamily="18" charset="0"/>
              <a:cs typeface="Arial" pitchFamily="34" charset="0"/>
            </a:endParaRPr>
          </a:p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endParaRPr lang="ru-RU" sz="2000" b="1" dirty="0" smtClean="0">
              <a:solidFill>
                <a:srgbClr val="002060"/>
              </a:solidFill>
              <a:latin typeface="Cambria" pitchFamily="18" charset="0"/>
              <a:cs typeface="Arial" pitchFamily="34" charset="0"/>
            </a:endParaRPr>
          </a:p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endParaRPr lang="ru-RU" sz="2000" b="1" dirty="0" smtClean="0">
              <a:solidFill>
                <a:srgbClr val="002060"/>
              </a:solidFill>
              <a:latin typeface="Cambria" pitchFamily="18" charset="0"/>
              <a:cs typeface="Arial" pitchFamily="34" charset="0"/>
            </a:endParaRPr>
          </a:p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2000" b="1" dirty="0" smtClean="0">
                <a:solidFill>
                  <a:srgbClr val="002060"/>
                </a:solidFill>
                <a:latin typeface="Cambria" pitchFamily="18" charset="0"/>
                <a:cs typeface="Arial" pitchFamily="34" charset="0"/>
              </a:rPr>
              <a:t>6.На картон приклеить </a:t>
            </a:r>
          </a:p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2000" b="1" dirty="0" smtClean="0">
                <a:solidFill>
                  <a:srgbClr val="002060"/>
                </a:solidFill>
                <a:latin typeface="Cambria" pitchFamily="18" charset="0"/>
                <a:cs typeface="Arial" pitchFamily="34" charset="0"/>
              </a:rPr>
              <a:t>деталь и справа полосу </a:t>
            </a:r>
          </a:p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2000" b="1" dirty="0" smtClean="0">
                <a:solidFill>
                  <a:srgbClr val="002060"/>
                </a:solidFill>
                <a:latin typeface="Cambria" pitchFamily="18" charset="0"/>
                <a:cs typeface="Arial" pitchFamily="34" charset="0"/>
              </a:rPr>
              <a:t>«С днем победы»</a:t>
            </a:r>
          </a:p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endParaRPr lang="ru-RU" sz="2000" b="1" dirty="0" smtClean="0">
              <a:solidFill>
                <a:srgbClr val="002060"/>
              </a:solidFill>
              <a:latin typeface="Cambria" pitchFamily="18" charset="0"/>
              <a:cs typeface="Arial" pitchFamily="34" charset="0"/>
            </a:endParaRPr>
          </a:p>
        </p:txBody>
      </p:sp>
      <p:pic>
        <p:nvPicPr>
          <p:cNvPr id="3074" name="Picture 2" descr="C:\Users\1\Desktop\зима папка\20200427_13054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357422" y="1000108"/>
            <a:ext cx="1447200" cy="1929600"/>
          </a:xfrm>
          <a:prstGeom prst="rect">
            <a:avLst/>
          </a:prstGeom>
          <a:noFill/>
        </p:spPr>
      </p:pic>
      <p:pic>
        <p:nvPicPr>
          <p:cNvPr id="3077" name="Picture 5" descr="C:\Users\1\Desktop\зима папка\20200427_13060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429124" y="1000108"/>
            <a:ext cx="1446602" cy="1928802"/>
          </a:xfrm>
          <a:prstGeom prst="rect">
            <a:avLst/>
          </a:prstGeom>
          <a:noFill/>
        </p:spPr>
      </p:pic>
      <p:pic>
        <p:nvPicPr>
          <p:cNvPr id="3078" name="Picture 6" descr="C:\Users\1\Desktop\зима папка\20200427_130643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429388" y="1000108"/>
            <a:ext cx="1447200" cy="1929600"/>
          </a:xfrm>
          <a:prstGeom prst="rect">
            <a:avLst/>
          </a:prstGeom>
          <a:noFill/>
        </p:spPr>
      </p:pic>
      <p:pic>
        <p:nvPicPr>
          <p:cNvPr id="3079" name="Picture 7" descr="C:\Users\1\Desktop\зима папка\20200427_131716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857884" y="3500438"/>
            <a:ext cx="2214560" cy="295274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Фоны для презентаций 105 штук. ">
            <a:hlinkClick r:id="rId2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2" name="Rectangle 2"/>
          <p:cNvSpPr>
            <a:spLocks noChangeArrowheads="1"/>
          </p:cNvSpPr>
          <p:nvPr/>
        </p:nvSpPr>
        <p:spPr bwMode="auto">
          <a:xfrm>
            <a:off x="2571736" y="439616"/>
            <a:ext cx="5500726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ambria" pitchFamily="18" charset="0"/>
                <a:ea typeface="Times New Roman" pitchFamily="18" charset="0"/>
                <a:cs typeface="Arial" pitchFamily="34" charset="0"/>
              </a:rPr>
              <a:t>7.Из белой бумаги по </a:t>
            </a:r>
            <a:r>
              <a:rPr lang="ru-RU" sz="2000" b="1" dirty="0" smtClean="0">
                <a:solidFill>
                  <a:srgbClr val="002060"/>
                </a:solidFill>
                <a:latin typeface="Cambria" pitchFamily="18" charset="0"/>
                <a:ea typeface="Times New Roman" pitchFamily="18" charset="0"/>
                <a:cs typeface="Arial" pitchFamily="34" charset="0"/>
              </a:rPr>
              <a:t>ш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ambria" pitchFamily="18" charset="0"/>
                <a:ea typeface="Times New Roman" pitchFamily="18" charset="0"/>
                <a:cs typeface="Arial" pitchFamily="34" charset="0"/>
              </a:rPr>
              <a:t>аблону вырезать голубя и цветы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Cambria" pitchFamily="18" charset="0"/>
              <a:cs typeface="Arial" pitchFamily="34" charset="0"/>
            </a:endParaRPr>
          </a:p>
        </p:txBody>
      </p:sp>
      <p:sp>
        <p:nvSpPr>
          <p:cNvPr id="20483" name="Rectangle 3"/>
          <p:cNvSpPr>
            <a:spLocks noChangeArrowheads="1"/>
          </p:cNvSpPr>
          <p:nvPr/>
        </p:nvSpPr>
        <p:spPr bwMode="auto">
          <a:xfrm>
            <a:off x="2928926" y="3920700"/>
            <a:ext cx="5429288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ambria" pitchFamily="18" charset="0"/>
                <a:ea typeface="Times New Roman" pitchFamily="18" charset="0"/>
                <a:cs typeface="Arial" pitchFamily="34" charset="0"/>
              </a:rPr>
              <a:t>8.На нашу </a:t>
            </a: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ambria" pitchFamily="18" charset="0"/>
                <a:ea typeface="Times New Roman" pitchFamily="18" charset="0"/>
                <a:cs typeface="Arial" pitchFamily="34" charset="0"/>
              </a:rPr>
              <a:t>Открытку</a:t>
            </a: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ambria" pitchFamily="18" charset="0"/>
                <a:ea typeface="Times New Roman" pitchFamily="18" charset="0"/>
                <a:cs typeface="Arial" pitchFamily="34" charset="0"/>
              </a:rPr>
              <a:t> наклеиваем</a:t>
            </a: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ambria" pitchFamily="18" charset="0"/>
                <a:ea typeface="Times New Roman" pitchFamily="18" charset="0"/>
                <a:cs typeface="Arial" pitchFamily="34" charset="0"/>
              </a:rPr>
              <a:t> голубя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4098" name="Picture 2" descr="C:\Users\1\Desktop\зима папка\20200427_13245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14678" y="1142984"/>
            <a:ext cx="1660933" cy="2214577"/>
          </a:xfrm>
          <a:prstGeom prst="rect">
            <a:avLst/>
          </a:prstGeom>
          <a:noFill/>
        </p:spPr>
      </p:pic>
      <p:pic>
        <p:nvPicPr>
          <p:cNvPr id="4099" name="Picture 3" descr="C:\Users\1\Desktop\зима папка\20200427_132813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786446" y="1142984"/>
            <a:ext cx="1659600" cy="2212800"/>
          </a:xfrm>
          <a:prstGeom prst="rect">
            <a:avLst/>
          </a:prstGeom>
          <a:noFill/>
        </p:spPr>
      </p:pic>
      <p:pic>
        <p:nvPicPr>
          <p:cNvPr id="4100" name="Picture 4" descr="C:\Users\1\Desktop\зима папка\20200427_133001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715008" y="3643314"/>
            <a:ext cx="2071684" cy="276224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Фоны для презентаций 105 штук. ">
            <a:hlinkClick r:id="rId2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2214546" y="313470"/>
            <a:ext cx="2214578" cy="56323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ambria" pitchFamily="18" charset="0"/>
                <a:ea typeface="Times New Roman" pitchFamily="18" charset="0"/>
                <a:cs typeface="Arial" pitchFamily="34" charset="0"/>
              </a:rPr>
              <a:t>9.Из бумаги (зеленой) вырезать полоски.</a:t>
            </a: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000" b="1" dirty="0" smtClean="0">
              <a:solidFill>
                <a:srgbClr val="002060"/>
              </a:solidFill>
              <a:latin typeface="Cambria" pitchFamily="18" charset="0"/>
              <a:ea typeface="Times New Roman" pitchFamily="18" charset="0"/>
              <a:cs typeface="Arial" pitchFamily="34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Cambria" pitchFamily="18" charset="0"/>
              <a:ea typeface="Times New Roman" pitchFamily="18" charset="0"/>
              <a:cs typeface="Arial" pitchFamily="34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Cambria" pitchFamily="18" charset="0"/>
              <a:ea typeface="Times New Roman" pitchFamily="18" charset="0"/>
              <a:cs typeface="Arial" pitchFamily="34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000" b="1" dirty="0" smtClean="0">
                <a:solidFill>
                  <a:srgbClr val="002060"/>
                </a:solidFill>
                <a:latin typeface="Cambria" pitchFamily="18" charset="0"/>
                <a:cs typeface="Arial" pitchFamily="34" charset="0"/>
              </a:rPr>
              <a:t>10.Из полосок сформировать веточки дерева и приклеить</a:t>
            </a: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000" b="1" dirty="0" smtClean="0">
              <a:solidFill>
                <a:srgbClr val="002060"/>
              </a:solidFill>
              <a:latin typeface="Cambria" pitchFamily="18" charset="0"/>
              <a:cs typeface="Arial" pitchFamily="34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000" b="1" dirty="0" smtClean="0">
              <a:solidFill>
                <a:srgbClr val="002060"/>
              </a:solidFill>
              <a:latin typeface="Cambria" pitchFamily="18" charset="0"/>
              <a:cs typeface="Arial" pitchFamily="34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000" b="1" dirty="0" smtClean="0">
              <a:solidFill>
                <a:srgbClr val="002060"/>
              </a:solidFill>
              <a:latin typeface="Cambria" pitchFamily="18" charset="0"/>
              <a:cs typeface="Arial" pitchFamily="34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ambria" pitchFamily="18" charset="0"/>
                <a:cs typeface="Arial" pitchFamily="34" charset="0"/>
              </a:rPr>
              <a:t>11. Затем приклеиваем цветочки</a:t>
            </a:r>
            <a:r>
              <a:rPr kumimoji="0" lang="ru-RU" sz="2000" b="1" i="0" u="none" strike="noStrike" cap="none" normalizeH="0" dirty="0" smtClean="0">
                <a:ln>
                  <a:noFill/>
                </a:ln>
                <a:solidFill>
                  <a:srgbClr val="002060"/>
                </a:solidFill>
                <a:effectLst/>
                <a:latin typeface="Cambria" pitchFamily="18" charset="0"/>
                <a:cs typeface="Arial" pitchFamily="34" charset="0"/>
              </a:rPr>
              <a:t> к веточке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Cambria" pitchFamily="18" charset="0"/>
              <a:cs typeface="Arial" pitchFamily="34" charset="0"/>
            </a:endParaRPr>
          </a:p>
        </p:txBody>
      </p:sp>
      <p:pic>
        <p:nvPicPr>
          <p:cNvPr id="5122" name="Picture 2" descr="C:\Users\1\Desktop\зима папка\20200427_13390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357686" y="214290"/>
            <a:ext cx="2357436" cy="3143248"/>
          </a:xfrm>
          <a:prstGeom prst="rect">
            <a:avLst/>
          </a:prstGeom>
          <a:noFill/>
        </p:spPr>
      </p:pic>
      <p:pic>
        <p:nvPicPr>
          <p:cNvPr id="5123" name="Picture 3" descr="C:\Users\1\Desktop\зима папка\20200427_134307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072198" y="3143247"/>
            <a:ext cx="2500330" cy="333377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Фоны для презентаций 105 штук. ">
            <a:hlinkClick r:id="rId2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673" name="Rectangle 1"/>
          <p:cNvSpPr>
            <a:spLocks noChangeArrowheads="1"/>
          </p:cNvSpPr>
          <p:nvPr/>
        </p:nvSpPr>
        <p:spPr bwMode="auto">
          <a:xfrm>
            <a:off x="2571736" y="642918"/>
            <a:ext cx="5786477" cy="1600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ambria" pitchFamily="18" charset="0"/>
                <a:ea typeface="Times New Roman" pitchFamily="18" charset="0"/>
                <a:cs typeface="Arial" pitchFamily="34" charset="0"/>
              </a:rPr>
              <a:t>Очень приятным подарком будет ветеранам, открытка сделанная младшими дошкольниками. Желаю всем творческих успехов в работе с детьми.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Cambria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Cambria" pitchFamily="18" charset="0"/>
              <a:cs typeface="Arial" pitchFamily="34" charset="0"/>
            </a:endParaRPr>
          </a:p>
        </p:txBody>
      </p:sp>
      <p:pic>
        <p:nvPicPr>
          <p:cNvPr id="6" name="Рисунок 5" descr="Красивые открытки к 9 мая 16 (700x525, 89Kb)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71736" y="2000240"/>
            <a:ext cx="6048401" cy="42862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478</TotalTime>
  <Words>150</Words>
  <Application>Microsoft Office PowerPoint</Application>
  <PresentationFormat>Экран (4:3)</PresentationFormat>
  <Paragraphs>58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 МБДОУ  «ДЕТСКИЙ САД №28»  Ново-Савиновского района г.Казани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Открытка ветерану своими руками. Мастер-класс с пошаговыми фото</dc:title>
  <dc:creator>татьяна</dc:creator>
  <cp:lastModifiedBy>1</cp:lastModifiedBy>
  <cp:revision>50</cp:revision>
  <dcterms:created xsi:type="dcterms:W3CDTF">2017-04-08T12:23:22Z</dcterms:created>
  <dcterms:modified xsi:type="dcterms:W3CDTF">2009-09-08T22:20:18Z</dcterms:modified>
</cp:coreProperties>
</file>